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58" r:id="rId2"/>
    <p:sldId id="260" r:id="rId3"/>
    <p:sldId id="259" r:id="rId4"/>
    <p:sldId id="300" r:id="rId5"/>
    <p:sldId id="262" r:id="rId6"/>
    <p:sldId id="264" r:id="rId7"/>
    <p:sldId id="265" r:id="rId8"/>
    <p:sldId id="267" r:id="rId9"/>
    <p:sldId id="268" r:id="rId10"/>
    <p:sldId id="282" r:id="rId11"/>
    <p:sldId id="280" r:id="rId12"/>
    <p:sldId id="274" r:id="rId13"/>
    <p:sldId id="276" r:id="rId14"/>
    <p:sldId id="277" r:id="rId15"/>
    <p:sldId id="291" r:id="rId16"/>
    <p:sldId id="278" r:id="rId17"/>
    <p:sldId id="284" r:id="rId18"/>
    <p:sldId id="287" r:id="rId19"/>
    <p:sldId id="295" r:id="rId20"/>
    <p:sldId id="290" r:id="rId21"/>
    <p:sldId id="294" r:id="rId22"/>
    <p:sldId id="296" r:id="rId23"/>
    <p:sldId id="293" r:id="rId24"/>
    <p:sldId id="297" r:id="rId25"/>
    <p:sldId id="298" r:id="rId26"/>
    <p:sldId id="299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9" autoAdjust="0"/>
    <p:restoredTop sz="86380" autoAdjust="0"/>
  </p:normalViewPr>
  <p:slideViewPr>
    <p:cSldViewPr showGuides="1">
      <p:cViewPr varScale="1">
        <p:scale>
          <a:sx n="62" d="100"/>
          <a:sy n="62" d="100"/>
        </p:scale>
        <p:origin x="-136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DD4C7-352E-4224-A00E-A23EE62B86C6}" type="datetimeFigureOut">
              <a:rPr lang="ru-RU" smtClean="0"/>
              <a:t>22.04.2026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7F774F-4430-4981-BBCB-E425E761A8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5774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7F774F-4430-4981-BBCB-E425E761A86B}" type="slidenum">
              <a:rPr lang="ru-RU" smtClean="0"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7F774F-4430-4981-BBCB-E425E761A86B}" type="slidenum">
              <a:rPr lang="ru-RU" smtClean="0"/>
              <a:t>22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305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12BCD-6E06-452D-A90E-EB4F2B95CBDD}" type="datetimeFigureOut">
              <a:rPr lang="ru-RU" smtClean="0"/>
              <a:t>22.04.2026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FFE05-57A1-452C-A842-F3DD696F7A1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12BCD-6E06-452D-A90E-EB4F2B95CBDD}" type="datetimeFigureOut">
              <a:rPr lang="ru-RU" smtClean="0"/>
              <a:t>22.04.2026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FFE05-57A1-452C-A842-F3DD696F7A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12BCD-6E06-452D-A90E-EB4F2B95CBDD}" type="datetimeFigureOut">
              <a:rPr lang="ru-RU" smtClean="0"/>
              <a:t>22.04.2026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FFE05-57A1-452C-A842-F3DD696F7A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12BCD-6E06-452D-A90E-EB4F2B95CBDD}" type="datetimeFigureOut">
              <a:rPr lang="ru-RU" smtClean="0"/>
              <a:t>22.04.2026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FFE05-57A1-452C-A842-F3DD696F7A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415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12BCD-6E06-452D-A90E-EB4F2B95CBDD}" type="datetimeFigureOut">
              <a:rPr lang="ru-RU" smtClean="0"/>
              <a:t>22.04.2026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FFE05-57A1-452C-A842-F3DD696F7A1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12BCD-6E06-452D-A90E-EB4F2B95CBDD}" type="datetimeFigureOut">
              <a:rPr lang="ru-RU" smtClean="0"/>
              <a:t>22.04.2026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FFE05-57A1-452C-A842-F3DD696F7A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135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135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065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065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12BCD-6E06-452D-A90E-EB4F2B95CBDD}" type="datetimeFigureOut">
              <a:rPr lang="ru-RU" smtClean="0"/>
              <a:t>22.04.2026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FFE05-57A1-452C-A842-F3DD696F7A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12BCD-6E06-452D-A90E-EB4F2B95CBDD}" type="datetimeFigureOut">
              <a:rPr lang="ru-RU" smtClean="0"/>
              <a:t>22.04.2026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FFE05-57A1-452C-A842-F3DD696F7A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12BCD-6E06-452D-A90E-EB4F2B95CBDD}" type="datetimeFigureOut">
              <a:rPr lang="ru-RU" smtClean="0"/>
              <a:t>22.04.2026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FFE05-57A1-452C-A842-F3DD696F7A15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12BCD-6E06-452D-A90E-EB4F2B95CBDD}" type="datetimeFigureOut">
              <a:rPr lang="ru-RU" smtClean="0"/>
              <a:t>22.04.2026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FFE05-57A1-452C-A842-F3DD696F7A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12BCD-6E06-452D-A90E-EB4F2B95CBDD}" type="datetimeFigureOut">
              <a:rPr lang="ru-RU" smtClean="0"/>
              <a:t>22.04.2026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FFE05-57A1-452C-A842-F3DD696F7A1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210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 panose="05020102010507070707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xy" rotWithShape="0">
          <a:gsLst>
            <a:gs pos="0">
              <a:srgbClr val="E30000"/>
            </a:gs>
            <a:gs pos="18000">
              <a:srgbClr val="AD0202">
                <a:alpha val="100000"/>
              </a:srgbClr>
            </a:gs>
            <a:gs pos="8000">
              <a:schemeClr val="accent3"/>
            </a:gs>
            <a:gs pos="13000">
              <a:srgbClr val="760303"/>
            </a:gs>
          </a:gsLst>
          <a:lin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</a:lstStyle>
          <a:p>
            <a:fld id="{C3E12BCD-6E06-452D-A90E-EB4F2B95CBDD}" type="datetimeFigureOut">
              <a:rPr lang="ru-RU" smtClean="0"/>
              <a:t>22.04.2026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</a:lstStyle>
          <a:p>
            <a:fld id="{5DBFFE05-57A1-452C-A842-F3DD696F7A15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65760" indent="-283210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 panose="05020102010507070707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490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 panose="020B0604030504040204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7095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 panose="05020102010507070707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990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575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8945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425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116840"/>
            <a:ext cx="7406640" cy="1303020"/>
          </a:xfrm>
        </p:spPr>
        <p:txBody>
          <a:bodyPr>
            <a:noAutofit/>
          </a:bodyPr>
          <a:lstStyle/>
          <a:p>
            <a:pPr algn="ctr"/>
            <a:r>
              <a:rPr lang="ru-RU" sz="20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 общеобразовательное учреждение «Ваховская общеобразовательная </a:t>
            </a:r>
            <a:br>
              <a:rPr lang="ru-RU" sz="20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школа»</a:t>
            </a: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1340768"/>
            <a:ext cx="7406640" cy="5256584"/>
          </a:xfrm>
        </p:spPr>
        <p:txBody>
          <a:bodyPr>
            <a:normAutofit/>
          </a:bodyPr>
          <a:lstStyle/>
          <a:p>
            <a:pPr algn="ctr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«Профилактика оптической дисграфии у старших дошкольников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общим недоразвитием речи»</a:t>
            </a:r>
          </a:p>
          <a:p>
            <a:pPr algn="ctr"/>
            <a:endParaRPr lang="ru-RU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algn="ctr">
              <a:spcBef>
                <a:spcPts val="0"/>
              </a:spcBef>
            </a:pPr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: </a:t>
            </a:r>
          </a:p>
          <a:p>
            <a:pPr marL="0" algn="ctr">
              <a:spcBef>
                <a:spcPts val="0"/>
              </a:spcBef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учитель-логопед Ниязова Н.Ф.</a:t>
            </a:r>
          </a:p>
          <a:p>
            <a:pPr algn="ctr"/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Ваховск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2026г.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04370" y="537092"/>
            <a:ext cx="69847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 детей с ОНР </a:t>
            </a:r>
            <a:endParaRPr lang="ru-RU" sz="2400" u="sng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04370" y="998758"/>
            <a:ext cx="751610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 с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пространственными представлениями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Затруднения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предлогами и наречиями пространственного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значения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Нарушения зрительно-моторной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координации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 с анализом и синтезом пространственных отношений. 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Зеркальное письмо и структурные ошибки. 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Затруднения в других видах деятельности. 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Нарушения зрительного гнозиса и восприятия. 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77315">
            <a:off x="7089963" y="5536643"/>
            <a:ext cx="1541703" cy="1027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332656"/>
            <a:ext cx="7498080" cy="1786210"/>
          </a:xfrm>
        </p:spPr>
        <p:txBody>
          <a:bodyPr>
            <a:noAutofit/>
          </a:bodyPr>
          <a:lstStyle/>
          <a:p>
            <a:r>
              <a:rPr lang="ru-RU" sz="24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 Семенович на основе анализа нарушений пространственных представлений у детей дошкольного возраста с ОНР указала на </a:t>
            </a:r>
            <a:r>
              <a:rPr lang="ru-RU" sz="24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следующие их </a:t>
            </a:r>
            <a:r>
              <a:rPr lang="ru-RU" sz="24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разновидности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2060848"/>
            <a:ext cx="2808312" cy="2088232"/>
          </a:xfrm>
        </p:spPr>
        <p:txBody>
          <a:bodyPr>
            <a:noAutofit/>
          </a:bodyPr>
          <a:lstStyle/>
          <a:p>
            <a:pPr marL="82550" indent="0">
              <a:buNone/>
            </a:pP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1.Недостаточность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координаторных  представлений</a:t>
            </a:r>
          </a:p>
          <a:p>
            <a:pPr marL="8255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228184" y="1772817"/>
            <a:ext cx="27363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3.Недостаточность     проекционных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представлений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23928" y="1772817"/>
            <a:ext cx="216024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u="sng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2.Структурные </a:t>
            </a:r>
            <a:r>
              <a:rPr lang="ru-RU" sz="2400" u="sng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2400" u="sng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типологические ошибки</a:t>
            </a:r>
            <a:endParaRPr lang="ru-RU" sz="2400" u="sng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9" y="3933056"/>
            <a:ext cx="3600400" cy="2423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Рисунок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437112"/>
            <a:ext cx="3526699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2565046"/>
          </a:xfrm>
        </p:spPr>
        <p:txBody>
          <a:bodyPr>
            <a:noAutofit/>
          </a:bodyPr>
          <a:lstStyle/>
          <a:p>
            <a:r>
              <a:rPr lang="ru-RU" sz="2400" b="1" u="sng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Работа по выявлению предпосылок оптической </a:t>
            </a:r>
            <a:r>
              <a:rPr lang="ru-RU" sz="2400" b="1" u="sng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u="sng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u="sng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дисграфии</a:t>
            </a:r>
            <a:r>
              <a:rPr lang="ru-RU" sz="2400" b="1" u="sng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u="sng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комплексно</a:t>
            </a:r>
            <a:r>
              <a:rPr lang="ru-RU" sz="2400" b="1" u="sng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и включает несколько направлений</a:t>
            </a:r>
            <a:r>
              <a:rPr lang="ru-RU" sz="2400" b="1" u="sng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2400" b="1" u="sng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(Можно использовать методики Б.Д. Эльконина, А.В. Семенович, 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Семаго </a:t>
            </a:r>
            <a:r>
              <a:rPr lang="ru-RU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Н.Я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., Семаго М,М, </a:t>
            </a:r>
            <a:r>
              <a:rPr lang="ru-RU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др.)</a:t>
            </a:r>
            <a:br>
              <a:rPr lang="ru-RU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u="sng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u="sng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u="sng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2204864"/>
            <a:ext cx="7507560" cy="3528392"/>
          </a:xfrm>
        </p:spPr>
        <p:txBody>
          <a:bodyPr>
            <a:noAutofit/>
          </a:bodyPr>
          <a:lstStyle/>
          <a:p>
            <a:pPr marL="342900" indent="-342900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 зрительно‑пространственных 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представлений;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Исследование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зрительного восприятия и 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гнозиса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зрительной 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>
              <a:spcBef>
                <a:spcPts val="0"/>
              </a:spcBef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зрительно‑моторной 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координации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>
              <a:spcBef>
                <a:spcPts val="0"/>
              </a:spcBef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Исследование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буквенного 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гнозиса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>
              <a:spcBef>
                <a:spcPts val="0"/>
              </a:spcBef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моторной 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координации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5013176"/>
            <a:ext cx="2009081" cy="1338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188640"/>
            <a:ext cx="7272808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</a:t>
            </a:r>
            <a:r>
              <a:rPr lang="ru-RU" sz="24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диагностических </a:t>
            </a:r>
            <a:r>
              <a:rPr lang="ru-RU" sz="24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заданий</a:t>
            </a:r>
            <a:endParaRPr lang="ru-RU" sz="2000" u="sng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Wingdings" panose="05000000000000000000" pitchFamily="2" charset="2"/>
              <a:buChar char="§"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Wingdings" panose="05000000000000000000" pitchFamily="2" charset="2"/>
              <a:buChar char="§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Хэда — повторение положений рук и тела по образцу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 algn="just">
              <a:buFont typeface="Wingdings" panose="05000000000000000000" pitchFamily="2" charset="2"/>
              <a:buChar char="§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Копирование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рисунка по образцу 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 точности воспроизведения деталей.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Складывание разрезных картинок — проверка способности воссоздавать целостный образ из 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частей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 algn="just">
              <a:buFont typeface="Wingdings" panose="05000000000000000000" pitchFamily="2" charset="2"/>
              <a:buChar char="§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Дорисовывание незаконченных изображений букв — выявление умения дополнять зрительные образы.</a:t>
            </a:r>
          </a:p>
          <a:p>
            <a:pPr marL="342900" lvl="0" indent="-342900" algn="just">
              <a:buFont typeface="Wingdings" panose="05000000000000000000" pitchFamily="2" charset="2"/>
              <a:buChar char="§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Ориентировка в собственном теле и на листе бумаги — задания на определение правой/левой стороны, 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верхнего</a:t>
            </a:r>
          </a:p>
          <a:p>
            <a:pPr marL="342900" lvl="0" indent="-342900" algn="just">
              <a:buFont typeface="Wingdings" panose="05000000000000000000" pitchFamily="2" charset="2"/>
              <a:buChar char="§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нижнего края листа.</a:t>
            </a:r>
          </a:p>
          <a:p>
            <a:pPr marL="342900" lvl="0" indent="-342900" algn="just">
              <a:buFont typeface="Wingdings" panose="05000000000000000000" pitchFamily="2" charset="2"/>
              <a:buChar char="§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Графические пробы —обведение контуров, соединение точек, проведение линий</a:t>
            </a:r>
          </a:p>
        </p:txBody>
      </p:sp>
      <p:pic>
        <p:nvPicPr>
          <p:cNvPr id="5" name="Picture 2" descr="Picture background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15" t="75705" r="5660" b="3295"/>
          <a:stretch>
            <a:fillRect/>
          </a:stretch>
        </p:blipFill>
        <p:spPr bwMode="auto">
          <a:xfrm rot="20807404">
            <a:off x="2349389" y="5614423"/>
            <a:ext cx="1994414" cy="945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Picture background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75" t="75705" r="58564" b="3295"/>
          <a:stretch>
            <a:fillRect/>
          </a:stretch>
        </p:blipFill>
        <p:spPr bwMode="auto">
          <a:xfrm rot="967097">
            <a:off x="5893874" y="5457013"/>
            <a:ext cx="1808090" cy="96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332656"/>
            <a:ext cx="748883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Зрительно‑пространственные</a:t>
            </a:r>
            <a:r>
              <a:rPr lang="ru-RU" sz="24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представления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способность воспринимать, анализировать и воспроизводить пространственные характеристики 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объектов,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их форму, величину и взаимное 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расположение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24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процессе письма они обеспечивают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узнавание и различение букв;</a:t>
            </a:r>
          </a:p>
          <a:p>
            <a:pPr algn="just"/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-правильное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воспроизведение элементов букв и их </a:t>
            </a:r>
            <a:endParaRPr lang="ru-RU" sz="2400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пространственной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организации;</a:t>
            </a:r>
          </a:p>
          <a:p>
            <a:pPr algn="just"/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-ориентировку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на листе бумаги (соблюдение строки, </a:t>
            </a:r>
            <a:endParaRPr lang="ru-RU" sz="2400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интервалов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наклона);</a:t>
            </a:r>
          </a:p>
          <a:p>
            <a:pPr algn="just"/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-планирование и контроль </a:t>
            </a:r>
            <a:r>
              <a:rPr lang="ru-RU" sz="24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графомоторных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действий.</a:t>
            </a:r>
            <a:endParaRPr lang="ru-RU" sz="24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b="1" u="sng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u="sng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u="sng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Связь</a:t>
            </a:r>
            <a:r>
              <a:rPr lang="ru-RU" sz="2400" b="1" u="sng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зрительно‑пространственных </a:t>
            </a:r>
            <a:r>
              <a:rPr lang="ru-RU" sz="2400" b="1" u="sng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трудностей</a:t>
            </a:r>
            <a:br>
              <a:rPr lang="ru-RU" sz="2400" b="1" u="sng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u="sng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с </a:t>
            </a:r>
            <a:r>
              <a:rPr lang="ru-RU" sz="2400" b="1" u="sng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дисграфией</a:t>
            </a:r>
            <a:r>
              <a:rPr lang="ru-RU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1052736"/>
            <a:ext cx="756084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путаница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букв, схожих по пространственной 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конфигурации:</a:t>
            </a:r>
          </a:p>
          <a:p>
            <a:pPr lvl="0"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б↔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(отличаются направлением «хвостика»</a:t>
            </a:r>
          </a:p>
          <a:p>
            <a:pPr lvl="0"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↔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(разница в количестве «перекладин»</a:t>
            </a:r>
          </a:p>
          <a:p>
            <a:pPr lvl="0"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и↔ш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(разное количество палочек)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расположения элементов букв 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строк;</a:t>
            </a:r>
          </a:p>
          <a:p>
            <a:pPr marL="342900" lvl="0" indent="-342900" algn="just"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ошибки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в ориентировке на листе 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бумаги</a:t>
            </a:r>
          </a:p>
          <a:p>
            <a:pPr lvl="0"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(начало строки, отступ).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Эти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ошибки возникают не из‑за незнания букв, а из‑за 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трудностей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в восприятии и воспроизведении пространственных отношений между элементами.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2924944"/>
            <a:ext cx="1541496" cy="1445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03648" y="548680"/>
            <a:ext cx="720761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Сходные по начертанию буквы отличаются друг от друга в основном по таким признакам: </a:t>
            </a:r>
            <a:endParaRPr lang="ru-RU" sz="2400" b="1" u="sng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количеству совершенно одинаковых элементов 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6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и-ш; ц-щ; п-т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 </a:t>
            </a:r>
            <a:endParaRPr lang="ru-RU" sz="2400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различному расположению 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элементов</a:t>
            </a:r>
          </a:p>
          <a:p>
            <a:pPr algn="just"/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пространстве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принципу: вверху-внизу, </a:t>
            </a:r>
            <a:endParaRPr lang="ru-RU" sz="2400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слева-справа  (</a:t>
            </a:r>
            <a:r>
              <a:rPr lang="ru-RU" sz="32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в-д, З-Е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наличию дополнительных элементов </a:t>
            </a:r>
            <a:endParaRPr lang="ru-RU" sz="2400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32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и-ц, ш-щ, и-й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just"/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-по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величине отдельных элементов 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2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п-р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94" t="8797" r="9014" b="-1"/>
          <a:stretch>
            <a:fillRect/>
          </a:stretch>
        </p:blipFill>
        <p:spPr bwMode="auto">
          <a:xfrm rot="20899386">
            <a:off x="6689140" y="5198098"/>
            <a:ext cx="1716859" cy="961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62083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24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Профилактика </a:t>
            </a:r>
            <a:r>
              <a:rPr lang="ru-RU" sz="24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оптической  </a:t>
            </a:r>
            <a:r>
              <a:rPr lang="ru-RU" sz="24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дисграфии</a:t>
            </a:r>
            <a:endParaRPr lang="ru-RU" sz="2400" b="1" u="sng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1268760"/>
            <a:ext cx="7406640" cy="5040560"/>
          </a:xfrm>
        </p:spPr>
        <p:txBody>
          <a:bodyPr>
            <a:normAutofit fontScale="85000" lnSpcReduction="10000"/>
          </a:bodyPr>
          <a:lstStyle/>
          <a:p>
            <a:r>
              <a:rPr lang="ru-RU" sz="2400" b="1" dirty="0"/>
              <a:t>  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задачи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84505" lvl="0" indent="-457200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зрительного гнозиса (восприятия).</a:t>
            </a:r>
          </a:p>
          <a:p>
            <a:pPr marL="484505" lvl="0" indent="-457200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Выработка концентрации и способности к переключению зрительного внимания.</a:t>
            </a:r>
          </a:p>
          <a:p>
            <a:pPr marL="541655" lvl="0" indent="-514350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Расширение объёма и уточнение зрительного мнемоса (возможности запоминания зрительного образа буквы).</a:t>
            </a:r>
          </a:p>
          <a:p>
            <a:pPr marL="484505" lvl="0" indent="-457200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зрительного анализа и синтеза (способности определять сходство и различие букв).</a:t>
            </a:r>
          </a:p>
          <a:p>
            <a:pPr marL="484505" lvl="0" indent="-457200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пространственных представлений.</a:t>
            </a:r>
          </a:p>
          <a:p>
            <a:pPr marL="484505" lvl="0" indent="-457200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зрительно-моторных координаций.</a:t>
            </a:r>
          </a:p>
          <a:p>
            <a:pPr marL="484505" lvl="0" indent="-457200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Автоматизация зрительных представлений графических образов букв;</a:t>
            </a:r>
          </a:p>
          <a:p>
            <a:pPr marL="484505" lvl="0" indent="-457200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Дифференциация букв, имеющих оптические сходства.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188640"/>
            <a:ext cx="6840760" cy="1584176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b="1" u="sng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Профилактическая </a:t>
            </a:r>
            <a:r>
              <a:rPr lang="ru-RU" sz="2400" b="1" u="sng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u="sng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работа</a:t>
            </a:r>
            <a:r>
              <a:rPr lang="ru-RU" sz="2400" b="1" u="sng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u="sng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lang="ru-RU" sz="2400" b="1" u="sng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предупреждению оптической дисграфии у детей </a:t>
            </a:r>
            <a:r>
              <a:rPr lang="ru-RU" sz="2400" b="1" u="sng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u="sng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u="sng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400" b="1" u="sng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общим недоразвитием речи </a:t>
            </a:r>
            <a:br>
              <a:rPr lang="ru-RU" sz="2400" b="1" u="sng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1628800"/>
            <a:ext cx="7406640" cy="3888432"/>
          </a:xfrm>
        </p:spPr>
        <p:txBody>
          <a:bodyPr>
            <a:normAutofit/>
          </a:bodyPr>
          <a:lstStyle/>
          <a:p>
            <a:pPr algn="just"/>
            <a:r>
              <a:rPr lang="ru-RU" sz="2400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Первый этап </a:t>
            </a:r>
            <a:r>
              <a:rPr lang="ru-RU" sz="2400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подготовительный </a:t>
            </a:r>
            <a:r>
              <a:rPr lang="ru-RU" sz="2400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</a:t>
            </a:r>
            <a:r>
              <a:rPr lang="ru-RU" sz="2400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старшей </a:t>
            </a:r>
            <a:r>
              <a:rPr lang="ru-RU" sz="2400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группе)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endParaRPr lang="ru-RU" sz="24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ель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создать необходимые предпосылки для успешного формирования графических навыков письма. </a:t>
            </a:r>
          </a:p>
          <a:p>
            <a:pPr algn="just"/>
            <a:r>
              <a:rPr lang="ru-RU" sz="2400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этап - основной (в подготовительной группе)</a:t>
            </a:r>
          </a:p>
          <a:p>
            <a:pPr algn="just"/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профилактику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оптической дисграфии 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(автоматизация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зрительных представлений графических образов букв, дифференциация букв, имеющих оптические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сходства)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C:\Users\dsvah\AppData\Local\Temp\ksohtml18348\wps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51165">
            <a:off x="5767651" y="5496764"/>
            <a:ext cx="2268559" cy="637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60648"/>
            <a:ext cx="7704856" cy="6192688"/>
          </a:xfrm>
        </p:spPr>
        <p:txBody>
          <a:bodyPr>
            <a:noAutofit/>
          </a:bodyPr>
          <a:lstStyle/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ru-RU" sz="24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sz="24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пространственных представлений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формирование способности ориентироваться в собственном теле, в окружающем пространстве, малом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пространстве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игры: «Схем тела», «Подарки», «Ладошки», «Море волнуется», «Путаница», 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«Мячик прыгает по мне — по груди и по спине»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т.д.)</a:t>
            </a:r>
            <a:b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effectLst/>
              </a:rPr>
              <a:t/>
            </a:r>
            <a:br>
              <a:rPr lang="ru-RU" sz="2400" dirty="0">
                <a:effectLst/>
              </a:rPr>
            </a:b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26903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050" name="Picture 2" descr="https://web.snauka.ru/wp-content/uploads/2023/05/052623_0337_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942055"/>
            <a:ext cx="3298956" cy="2017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68" b="6109"/>
          <a:stretch>
            <a:fillRect/>
          </a:stretch>
        </p:blipFill>
        <p:spPr bwMode="auto">
          <a:xfrm>
            <a:off x="5868144" y="2985066"/>
            <a:ext cx="3064983" cy="2911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52138"/>
          <a:stretch>
            <a:fillRect/>
          </a:stretch>
        </p:blipFill>
        <p:spPr bwMode="auto">
          <a:xfrm>
            <a:off x="2281455" y="5205216"/>
            <a:ext cx="1800201" cy="1218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1391" y="5116104"/>
            <a:ext cx="1166753" cy="1396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282" y="332909"/>
            <a:ext cx="7314016" cy="3888432"/>
          </a:xfrm>
        </p:spPr>
        <p:txBody>
          <a:bodyPr>
            <a:noAutofit/>
          </a:bodyPr>
          <a:lstStyle/>
          <a:p>
            <a:pPr algn="just"/>
            <a:r>
              <a:rPr lang="ru-RU" sz="20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Успешность </a:t>
            </a:r>
            <a:r>
              <a:rPr lang="ru-RU" sz="2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 детей в школе во многом зависит от </a:t>
            </a:r>
            <a:r>
              <a:rPr lang="ru-RU" sz="20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уровня овладения </a:t>
            </a:r>
            <a:r>
              <a:rPr lang="ru-RU" sz="2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ими навыками письма. Важно формировать этот навык заранее, </a:t>
            </a:r>
            <a:r>
              <a:rPr lang="ru-RU" sz="20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то есть </a:t>
            </a:r>
            <a:r>
              <a:rPr lang="ru-RU" sz="2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дошкольный период, чтобы ребенок был более адаптированным </a:t>
            </a:r>
            <a:r>
              <a:rPr lang="ru-RU" sz="20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подготовленным </a:t>
            </a:r>
            <a:r>
              <a:rPr lang="ru-RU" sz="2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 образовательному процессу. Имеет значение не только</a:t>
            </a:r>
            <a:br>
              <a:rPr lang="ru-RU" sz="2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формировать, но и предупреждать какие-либо нарушения письма, тем более </a:t>
            </a:r>
            <a:r>
              <a:rPr lang="ru-RU" sz="20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 дошкольников </a:t>
            </a:r>
            <a:r>
              <a:rPr lang="ru-RU" sz="2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 общим недоразвитием речи, так как такие </a:t>
            </a:r>
            <a:r>
              <a:rPr lang="ru-RU" sz="20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обучающиеся имеют </a:t>
            </a:r>
            <a:r>
              <a:rPr lang="ru-RU" sz="2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формирования речевых и </a:t>
            </a:r>
            <a:r>
              <a:rPr lang="ru-RU" sz="20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неречевых функций </a:t>
            </a:r>
            <a:r>
              <a:rPr lang="ru-RU" sz="2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br>
              <a:rPr lang="ru-RU" sz="2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процессов, связанных с овладением письмом. </a:t>
            </a:r>
            <a:br>
              <a:rPr lang="ru-RU" sz="2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82" r="10730" b="12766"/>
          <a:stretch>
            <a:fillRect/>
          </a:stretch>
        </p:blipFill>
        <p:spPr bwMode="auto">
          <a:xfrm rot="2325724">
            <a:off x="4025287" y="4445855"/>
            <a:ext cx="2187902" cy="1787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401" y="476672"/>
            <a:ext cx="7616089" cy="1368152"/>
          </a:xfrm>
        </p:spPr>
        <p:txBody>
          <a:bodyPr>
            <a:noAutofit/>
          </a:bodyPr>
          <a:lstStyle/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u="sng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зрительного внимания, </a:t>
            </a:r>
            <a:r>
              <a:rPr lang="ru-RU" sz="2400" u="sng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восприятия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b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66824" y="332656"/>
            <a:ext cx="7697663" cy="6336704"/>
          </a:xfrm>
        </p:spPr>
        <p:txBody>
          <a:bodyPr>
            <a:normAutofit/>
          </a:bodyPr>
          <a:lstStyle/>
          <a:p>
            <a:pPr marL="0">
              <a:spcBef>
                <a:spcPts val="0"/>
              </a:spcBef>
            </a:pPr>
            <a:endParaRPr lang="ru-RU" sz="24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>
              <a:spcBef>
                <a:spcPts val="0"/>
              </a:spcBef>
            </a:pPr>
            <a:r>
              <a:rPr lang="ru-RU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</a:t>
            </a:r>
            <a:r>
              <a:rPr lang="ru-RU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«Найди такой же предмет», «Найди тень», «Узнай и назови (контурные изображения)»,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«Геометрические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 и тела», «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Контур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«Дорисуй фигуры»,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Собери рыбу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«Узнать зашумленные  предметы» и т.д.</a:t>
            </a:r>
          </a:p>
          <a:p>
            <a:pPr marL="0">
              <a:spcBef>
                <a:spcPts val="0"/>
              </a:spcBef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>
              <a:spcBef>
                <a:spcPts val="0"/>
              </a:spcBef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>
              <a:spcBef>
                <a:spcPts val="0"/>
              </a:spcBef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>
              <a:spcBef>
                <a:spcPts val="0"/>
              </a:spcBef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>
              <a:spcBef>
                <a:spcPts val="0"/>
              </a:spcBef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505566"/>
            <a:ext cx="2996678" cy="1597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505566"/>
            <a:ext cx="3167717" cy="1826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C:\Users\dsvah\AppData\Local\Temp\ksohtml18452\wps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310155"/>
            <a:ext cx="5616624" cy="2215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922114"/>
          </a:xfrm>
        </p:spPr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зрительной памяти</a:t>
            </a:r>
            <a:endParaRPr lang="ru-RU" sz="2800" b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1" y="1196752"/>
            <a:ext cx="7604637" cy="5051648"/>
          </a:xfrm>
        </p:spPr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Запомнить расположение и цвет геометрических фигур, воспроизвести эти фигуры на листе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бумаги;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Сравнить картинки и найти их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отличия;</a:t>
            </a:r>
          </a:p>
          <a:p>
            <a:pPr lvl="0">
              <a:buFont typeface="Courier New" panose="02070309020205020404" pitchFamily="49" charset="0"/>
              <a:buChar char="o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Запомнить ряд предметов, по памяти восстановить порядок их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расположения.</a:t>
            </a:r>
          </a:p>
          <a:p>
            <a:pPr lvl="0">
              <a:buFont typeface="Courier New" panose="02070309020205020404" pitchFamily="49" charset="0"/>
              <a:buChar char="o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Courier New" panose="02070309020205020404" pitchFamily="49" charset="0"/>
              <a:buChar char="o"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Courier New" panose="02070309020205020404" pitchFamily="49" charset="0"/>
              <a:buChar char="o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Courier New" panose="02070309020205020404" pitchFamily="49" charset="0"/>
              <a:buChar char="o"/>
            </a:pPr>
            <a:endParaRPr lang="ru-RU" sz="2400" dirty="0"/>
          </a:p>
          <a:p>
            <a:pPr lvl="0">
              <a:buFont typeface="Courier New" panose="02070309020205020404" pitchFamily="49" charset="0"/>
              <a:buChar char="o"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550" indent="0">
              <a:buNone/>
            </a:pPr>
            <a:endParaRPr lang="ru-RU" sz="24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550" indent="0">
              <a:buNone/>
            </a:pPr>
            <a:endParaRPr lang="ru-RU" sz="2400" u="sng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550" indent="0">
              <a:buNone/>
            </a:pPr>
            <a:endParaRPr lang="ru-RU" sz="2400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550" lv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3023" y="4760777"/>
            <a:ext cx="2930490" cy="1845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608"/>
          <a:stretch>
            <a:fillRect/>
          </a:stretch>
        </p:blipFill>
        <p:spPr bwMode="auto">
          <a:xfrm>
            <a:off x="1331640" y="3870353"/>
            <a:ext cx="1800200" cy="1946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57" r="2492" b="33361"/>
          <a:stretch>
            <a:fillRect/>
          </a:stretch>
        </p:blipFill>
        <p:spPr bwMode="auto">
          <a:xfrm>
            <a:off x="3503023" y="3323170"/>
            <a:ext cx="2930490" cy="1183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311813"/>
            <a:ext cx="2143125" cy="150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7498080" cy="864096"/>
          </a:xfrm>
        </p:spPr>
        <p:txBody>
          <a:bodyPr>
            <a:norm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мелкой моторики и координации движений (зрительно-моторной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1124744"/>
            <a:ext cx="70567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Лепка, аппликация, оригами, игры с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конструктором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т.п.</a:t>
            </a: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Пальчиковая гимнастика («Тучка-солнышко»…)</a:t>
            </a: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Графические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диктанты, штриховки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Упражнение «Бой мяча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игры с мячом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396" y="12213976"/>
            <a:ext cx="1853979" cy="2471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86" t="9825" r="5377" b="17502"/>
          <a:stretch>
            <a:fillRect/>
          </a:stretch>
        </p:blipFill>
        <p:spPr bwMode="auto">
          <a:xfrm>
            <a:off x="1327096" y="3284984"/>
            <a:ext cx="2024452" cy="2772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90" b="15954"/>
          <a:stretch>
            <a:fillRect/>
          </a:stretch>
        </p:blipFill>
        <p:spPr bwMode="auto">
          <a:xfrm>
            <a:off x="7009697" y="3020670"/>
            <a:ext cx="1800200" cy="2900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C:\Users\dsvah\AppData\Local\Temp\ksohtml8200\wps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28311">
            <a:off x="3386250" y="3931383"/>
            <a:ext cx="3588745" cy="1479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404664"/>
            <a:ext cx="72545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4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втором этапе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втоматизация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зрительных представлений графических образов букв, дифференциация букв, имеющих оптические сходства.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170208"/>
            <a:ext cx="2736304" cy="2175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 descr="https://web.snauka.ru/wp-content/uploads/2023/05/052623_0337_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1797" y="2170208"/>
            <a:ext cx="3701846" cy="1989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dsvah\AppData\Local\Temp\ksohtml9436\wps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1221" y="4581128"/>
            <a:ext cx="3573035" cy="2044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159260"/>
            <a:ext cx="3292996" cy="2466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1552" y="-30832"/>
            <a:ext cx="7498080" cy="11430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и задания</a:t>
            </a:r>
            <a:r>
              <a:rPr lang="ru-RU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3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404664"/>
            <a:ext cx="7632848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Courier New" panose="02070309020205020404" pitchFamily="49" charset="0"/>
              <a:buChar char="o"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Wingdings" panose="05000000000000000000" pitchFamily="2" charset="2"/>
              <a:buChar char="§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Выкладывание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букв из палочек с фиксацией внимания на том, в какую сторону направлена буква, где расположены ее элементы, в каком количестве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букв, написанных на карточке, где представлены как правильные, так и зеркальные.</a:t>
            </a:r>
          </a:p>
          <a:p>
            <a:pPr marL="342900" lvl="0" indent="-342900" algn="just">
              <a:buFont typeface="Wingdings" panose="05000000000000000000" pitchFamily="2" charset="2"/>
              <a:buChar char="§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Ощупывание картонных букв с закрытыми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глазами</a:t>
            </a:r>
          </a:p>
          <a:p>
            <a:pPr marL="342900" lvl="0" indent="-342900" algn="just">
              <a:buFont typeface="Wingdings" panose="05000000000000000000" pitchFamily="2" charset="2"/>
              <a:buChar char="§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Найти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недостающие элементы буквы. «Буква сломалась».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Демонстрация букв в разном положении (упала, вверх ногами).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букв, которые можно выложить из трёх (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И, А, Д, П, Н, С,К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или двух палочек (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Т, Г, Х, Л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и т.д.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0"/>
            <a:ext cx="7498080" cy="1412777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24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</a:t>
            </a:r>
            <a:r>
              <a:rPr lang="ru-RU" sz="24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логопеда с родителями</a:t>
            </a:r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59632" y="980729"/>
            <a:ext cx="756084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родительские собрания;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семинары – практикумы;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консультации;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логопедические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пятиминутки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лексические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темы;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формление информационно-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методического стенда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Советы логопеда»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(«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Игры на кухне»,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дороге в детский сад» и т.д.)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памятки для родителей;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консультации.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477536"/>
            <a:ext cx="3361832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706408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</a:t>
            </a:r>
            <a:r>
              <a:rPr lang="ru-RU" sz="24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  <a:endParaRPr lang="ru-RU" sz="2400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15616" y="764704"/>
            <a:ext cx="7920880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2400" dirty="0"/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оптической дисграфии у детей с 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общим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недоразвитием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речи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(ОНР)   важная 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требующая 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системного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 комплексного 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подхода,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включающего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развитие зрительно‑моторной координации, буквенного 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гнозиса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 пространственной ориентации. 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организованная профилактика оптической 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дисграфии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у дошкольников с общим недоразвитием речи позволяет:</a:t>
            </a:r>
          </a:p>
          <a:p>
            <a:pPr lvl="0"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-минимизировать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риск возникновения нарушений письменной речи в </a:t>
            </a:r>
          </a:p>
          <a:p>
            <a:pPr lvl="0"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школьном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возрасте;</a:t>
            </a:r>
          </a:p>
          <a:p>
            <a:pPr lvl="0"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способствовать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успешной адаптации ребёнка к процессу обучения;</a:t>
            </a:r>
          </a:p>
          <a:p>
            <a:pPr lvl="0"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заложить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прочную основу для полноценного овладения 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навыками</a:t>
            </a:r>
          </a:p>
          <a:p>
            <a:pPr lvl="0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чтения 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письма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0"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повысить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общую успеваемость и укрепить самооценку ребёнка.</a:t>
            </a:r>
          </a:p>
          <a:p>
            <a:r>
              <a:rPr lang="ru-RU" sz="2000" dirty="0"/>
              <a:t> 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23" t="27863" b="12648"/>
          <a:stretch/>
        </p:blipFill>
        <p:spPr bwMode="auto">
          <a:xfrm rot="406370">
            <a:off x="7033900" y="5155230"/>
            <a:ext cx="1260321" cy="1224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282154"/>
          </a:xfrm>
        </p:spPr>
        <p:txBody>
          <a:bodyPr>
            <a:noAutofit/>
          </a:bodyPr>
          <a:lstStyle/>
          <a:p>
            <a:pPr lvl="1" algn="ctr"/>
            <a:r>
              <a:rPr lang="ru-RU" sz="24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Понятие </a:t>
            </a:r>
            <a:r>
              <a:rPr lang="ru-RU" sz="2400" b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дисграфия</a:t>
            </a:r>
            <a:r>
              <a:rPr lang="ru-RU" sz="24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психолого-педагогической и</a:t>
            </a:r>
            <a:br>
              <a:rPr lang="ru-RU" sz="24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специальной литературе</a:t>
            </a:r>
            <a:r>
              <a:rPr lang="ru-RU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br>
              <a:rPr lang="ru-RU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en-US" sz="24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1475656" y="980728"/>
            <a:ext cx="7498080" cy="5616624"/>
          </a:xfrm>
        </p:spPr>
        <p:txBody>
          <a:bodyPr>
            <a:normAutofit lnSpcReduction="10000"/>
          </a:bodyPr>
          <a:lstStyle/>
          <a:p>
            <a:pPr marL="8255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дисграфия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 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550" indent="0" algn="just">
              <a:buNone/>
            </a:pP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δυσ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(или </a:t>
            </a:r>
            <a:r>
              <a:rPr lang="ru-RU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dis</a:t>
            </a:r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в латинской транскрипции) — приставка с отрицательным значением, указывающая на расстройство, нарушение,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затруднение, </a:t>
            </a:r>
            <a:r>
              <a:rPr lang="ru-RU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γράφω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</a:t>
            </a:r>
            <a:r>
              <a:rPr lang="ru-RU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grapho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— «пишу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550" indent="0">
              <a:buNone/>
            </a:pPr>
            <a:r>
              <a:rPr lang="ru-RU" sz="2000" dirty="0" smtClean="0"/>
              <a:t> </a:t>
            </a:r>
            <a:r>
              <a:rPr lang="ru-RU" sz="2000" dirty="0"/>
              <a:t>как </a:t>
            </a:r>
            <a:r>
              <a:rPr lang="ru-RU" sz="2000" b="1" dirty="0"/>
              <a:t>«нарушение письма»</a:t>
            </a:r>
            <a:r>
              <a:rPr lang="ru-RU" sz="2000" dirty="0"/>
              <a:t> или </a:t>
            </a:r>
            <a:r>
              <a:rPr lang="ru-RU" sz="2000" b="1" dirty="0"/>
              <a:t>«трудности в письме»</a:t>
            </a:r>
            <a:r>
              <a:rPr lang="ru-RU" sz="2000" dirty="0"/>
              <a:t>.</a:t>
            </a:r>
          </a:p>
          <a:p>
            <a:pPr marL="82550" indent="0" algn="just">
              <a:buNone/>
            </a:pPr>
            <a:r>
              <a:rPr lang="ru-RU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Дисграфия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частичное нарушение процесса письма,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проявляющееся в стойких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повторяющихся ошибках, обусловленных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несформированностью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высших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психических функций, участвующих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письма.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(Лалаева Р.И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  <a:p>
            <a:pPr marL="82550" indent="0" algn="just">
              <a:buNone/>
            </a:pPr>
            <a:r>
              <a:rPr lang="ru-RU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Дисграфия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это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частичное расстройство письма (у младших 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550" indent="0"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школьников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трудности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овладения письменной речью), основным симптомом которого является наличие стойких специфических 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550" indent="0"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ошибок. (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Садовникова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И.Н.)</a:t>
            </a:r>
          </a:p>
          <a:p>
            <a:pPr marL="82550" indent="0" algn="just">
              <a:buNone/>
            </a:pPr>
            <a:r>
              <a:rPr lang="ru-RU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Дисграфия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–стойкую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неспособность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овладеть навыками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письма по правилам графики, несмотря на достаточный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интеллектуального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речевого развития и отсутствие грубых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нарушений зрения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слуха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Корнев А.Н.)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550" indent="0" algn="just">
              <a:buNone/>
            </a:pPr>
            <a:endParaRPr lang="ru-RU" altLang="en-US" sz="2000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  <a:r>
              <a:rPr lang="ru-RU" sz="27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 </a:t>
            </a:r>
            <a:r>
              <a:rPr lang="ru-RU" sz="27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дисграфии </a:t>
            </a:r>
            <a:r>
              <a:rPr lang="ru-RU" sz="2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2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 И. </a:t>
            </a:r>
            <a:r>
              <a:rPr lang="ru-RU" sz="2200" b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Лалаевой</a:t>
            </a:r>
            <a:r>
              <a:rPr lang="ru-RU" sz="22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22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200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59632" y="980728"/>
            <a:ext cx="756084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-несформированность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слухопроизносительной дифференциации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звуков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проблемы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фонематическим, слоговым анализом и синтезом;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трудности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делением предложений на слова;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недоразвитие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лексико-грамматического строя речи;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расстройства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памяти, внимания, эмоционально-волевой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сферы.</a:t>
            </a:r>
          </a:p>
          <a:p>
            <a:pPr algn="just"/>
            <a:r>
              <a:rPr lang="ru-RU" sz="20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А.Н. Корневу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онституциональные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предпосылки (наследственность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нцефалопатические нарушения 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функциональная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несформированность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лобных отделов мозга 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-недостаточность   нейродинамического компонента);</a:t>
            </a:r>
          </a:p>
          <a:p>
            <a:pPr marL="342900" indent="-342900" algn="just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неблагоприятные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социальные средовые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фактор;</a:t>
            </a: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И.Н. Садовниковой: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-наследственный фактор;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рудности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становления у ребёнка функциональной асимметрии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полушарий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латерализации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арушение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восприятия пространства 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времени;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оциально-психологические причины;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70640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u="sng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 </a:t>
            </a:r>
            <a:r>
              <a:rPr lang="ru-RU" sz="2800" b="1" u="sng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подходы к изучению дисграфии</a:t>
            </a:r>
            <a:br>
              <a:rPr lang="ru-RU" sz="2800" b="1" u="sng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u="sng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15616" y="1052737"/>
            <a:ext cx="748883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Психолого-педагогический подход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(Р. И. Левина, 40-е г.)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Психофизиологический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подход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(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О. А. 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Токарева,</a:t>
            </a:r>
            <a:r>
              <a:rPr lang="ru-RU" sz="2400" dirty="0"/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С.С.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Ляпидевский, 60-е г. )</a:t>
            </a: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Лингвистический подход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(Р. И. 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Лалаева, 70-80  г.)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Клинико‑педагогический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подход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М.М. Безруких,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 Н. Корнев и др., 1997г.)</a:t>
            </a:r>
            <a:endParaRPr lang="ru-RU" sz="2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Нейропсихологический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подход 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В. Ахутина, Л. С. Цветкова, А. В. 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Семенович,  2001г.)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rgbClr val="00B050"/>
              </a:solidFill>
              <a:cs typeface="+mn-lt"/>
            </a:endParaRPr>
          </a:p>
        </p:txBody>
      </p:sp>
      <p:pic>
        <p:nvPicPr>
          <p:cNvPr id="3074" name="Picture 2" descr="C:\Users\dsvah\AppData\Local\Temp\ksohtml6284\wps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4472998"/>
            <a:ext cx="2592288" cy="2029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19672" y="2551836"/>
            <a:ext cx="6768752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</a:t>
            </a:r>
          </a:p>
          <a:p>
            <a:pPr algn="just"/>
            <a:endParaRPr lang="ru-RU" dirty="0" smtClean="0"/>
          </a:p>
          <a:p>
            <a:pPr algn="just"/>
            <a:endParaRPr lang="ru-RU" dirty="0"/>
          </a:p>
          <a:p>
            <a:pPr algn="just"/>
            <a:endParaRPr lang="ru-RU" dirty="0" smtClean="0"/>
          </a:p>
          <a:p>
            <a:pPr algn="just"/>
            <a:endParaRPr lang="ru-RU" dirty="0"/>
          </a:p>
          <a:p>
            <a:pPr algn="just"/>
            <a:endParaRPr lang="ru-RU" dirty="0" smtClean="0"/>
          </a:p>
          <a:p>
            <a:pPr algn="just"/>
            <a:endParaRPr lang="ru-RU" dirty="0"/>
          </a:p>
          <a:p>
            <a:pPr algn="just"/>
            <a:r>
              <a:rPr lang="ru-RU" sz="2000" dirty="0" smtClean="0"/>
              <a:t> </a:t>
            </a:r>
            <a:endParaRPr lang="ru-RU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3" t="4538" r="5563" b="7661"/>
          <a:stretch>
            <a:fillRect/>
          </a:stretch>
        </p:blipFill>
        <p:spPr bwMode="auto">
          <a:xfrm>
            <a:off x="2054384" y="548680"/>
            <a:ext cx="5899328" cy="4831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260648"/>
            <a:ext cx="68407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Оптическая </a:t>
            </a:r>
            <a:r>
              <a:rPr lang="ru-RU" sz="2400" b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дисграфия</a:t>
            </a:r>
            <a:endParaRPr lang="ru-RU" sz="2400" b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722630"/>
            <a:ext cx="7776864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нарушение письменной речи, которое возникает из‑за недостаточного развития зрительного восприятия, 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зрительной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памяти и 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пространственных представлений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В результате ребёнок испытывает 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трудности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с 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правильным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написанием букв и слов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sz="24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</a:t>
            </a:r>
            <a:r>
              <a:rPr lang="ru-RU" sz="24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с оптической </a:t>
            </a:r>
            <a:r>
              <a:rPr lang="ru-RU" sz="2400" b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дисграфией</a:t>
            </a:r>
            <a:r>
              <a:rPr lang="ru-RU" sz="24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ru-RU" sz="24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путают буквы, похожие по написанию (например, 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П» и «Н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«Б» и «В»);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пропускают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или добавляют лишние элементы в буквах;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пишут буквы или слова зеркально (справа налево);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 соблюдают размер букв и расстояние между словами;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делают ошибки в наклоне букв.</a:t>
            </a:r>
          </a:p>
          <a:p>
            <a:pPr algn="just"/>
            <a:endParaRPr lang="ru-RU" dirty="0"/>
          </a:p>
          <a:p>
            <a:pPr algn="just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9672" y="116632"/>
            <a:ext cx="7219528" cy="57606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оптической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дисграфи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764704"/>
            <a:ext cx="7363544" cy="5832648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ru-RU" sz="3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sz="38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Литеральная</a:t>
            </a:r>
            <a:r>
              <a:rPr lang="ru-RU" sz="38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800" b="1" u="sng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дисграфия</a:t>
            </a:r>
            <a:endParaRPr lang="ru-RU" sz="3800" u="sng" dirty="0" smtClean="0"/>
          </a:p>
          <a:p>
            <a:pPr algn="just"/>
            <a:r>
              <a:rPr lang="ru-RU" sz="3200" b="1" i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Ошибки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искажение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формы буквы;</a:t>
            </a:r>
          </a:p>
          <a:p>
            <a:pPr algn="just"/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пропуск отдельных элементов буквы;</a:t>
            </a:r>
          </a:p>
          <a:p>
            <a:pPr algn="just"/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добавление лишних элементов;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неправильное пространственное расположение частей 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буквы</a:t>
            </a:r>
          </a:p>
          <a:p>
            <a:pPr algn="just"/>
            <a:r>
              <a:rPr lang="ru-RU" sz="3200" b="1" i="1" u="sng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</a:t>
            </a:r>
            <a:r>
              <a:rPr lang="ru-RU" sz="32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ребёнок может написать букву «К» как «Н», если не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дорисует один из диагональных элементов.</a:t>
            </a:r>
          </a:p>
          <a:p>
            <a:pPr algn="just"/>
            <a:r>
              <a:rPr lang="ru-RU" sz="3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  <a:r>
              <a:rPr lang="ru-RU" sz="38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Вербальная </a:t>
            </a:r>
            <a:r>
              <a:rPr lang="ru-RU" sz="3800" b="1" u="sng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дисграфия</a:t>
            </a:r>
            <a:endParaRPr lang="ru-RU" sz="3800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b="1" i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Ошибки</a:t>
            </a:r>
            <a:r>
              <a:rPr lang="ru-RU" sz="32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32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замена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букв, состоящих из похожих элементов (например</a:t>
            </a:r>
            <a:r>
              <a:rPr lang="ru-RU" sz="3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3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и»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на </a:t>
            </a:r>
            <a:r>
              <a:rPr lang="ru-RU" sz="3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«ш»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«ц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на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«щ»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just"/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замена букв с разным количеством одинаковых элементов</a:t>
            </a:r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3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(«</a:t>
            </a:r>
            <a:r>
              <a:rPr lang="ru-RU" sz="3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л»</a:t>
            </a:r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ru-RU" sz="3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«м»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3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«п»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на</a:t>
            </a:r>
            <a:r>
              <a:rPr lang="ru-RU" sz="3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«т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</a:p>
          <a:p>
            <a:pPr algn="just"/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путаница букв, различающихся расположением элементов в </a:t>
            </a:r>
            <a:endParaRPr lang="ru-RU" sz="3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пространстве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(«в»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 </a:t>
            </a:r>
            <a:r>
              <a:rPr lang="ru-RU" sz="3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</a:t>
            </a:r>
            <a:r>
              <a:rPr lang="ru-RU" sz="3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«б»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 </a:t>
            </a:r>
            <a:r>
              <a:rPr lang="ru-RU" sz="3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</a:t>
            </a:r>
            <a:r>
              <a:rPr lang="ru-RU" sz="3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just"/>
            <a:r>
              <a:rPr lang="ru-RU" sz="3200" b="1" i="1" u="sng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</a:t>
            </a:r>
            <a:r>
              <a:rPr lang="ru-RU" sz="32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«молоко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 → «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момоко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 (путаница «л» и «м»);</a:t>
            </a:r>
          </a:p>
          <a:p>
            <a:pPr algn="just"/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«шутка» → «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щутка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 (замена «ш» на «щ»).</a:t>
            </a:r>
          </a:p>
          <a:p>
            <a:endParaRPr lang="ru-RU" sz="2000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476814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оптической дисграфии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908720"/>
            <a:ext cx="7272808" cy="5688632"/>
          </a:xfrm>
        </p:spPr>
        <p:txBody>
          <a:bodyPr>
            <a:normAutofit fontScale="25000" lnSpcReduction="20000"/>
          </a:bodyPr>
          <a:lstStyle/>
          <a:p>
            <a:pPr algn="just"/>
            <a:r>
              <a:rPr lang="ru-RU" sz="9600" b="1" u="sng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Зеркальное письмо: </a:t>
            </a:r>
          </a:p>
          <a:p>
            <a:pPr algn="just"/>
            <a:r>
              <a:rPr lang="ru-RU" sz="8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отражение</a:t>
            </a:r>
            <a:r>
              <a:rPr lang="ru-RU" sz="8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букв или целых слов в обратную </a:t>
            </a:r>
            <a:r>
              <a:rPr lang="ru-RU" sz="8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сторону как</a:t>
            </a:r>
            <a:r>
              <a:rPr lang="ru-RU" sz="8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в зеркале. Часто встречается у левшей, но не </a:t>
            </a:r>
            <a:r>
              <a:rPr lang="ru-RU" sz="8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только.</a:t>
            </a:r>
            <a:endParaRPr lang="ru-RU" sz="8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8000" b="1" i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Ошибки:</a:t>
            </a:r>
            <a:r>
              <a:rPr lang="ru-RU" sz="8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написание</a:t>
            </a: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букв в обратном направлении </a:t>
            </a:r>
            <a:endParaRPr lang="ru-RU" sz="8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</a:t>
            </a:r>
            <a:r>
              <a:rPr lang="ru-RU" sz="8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«С»</a:t>
            </a: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выглядит как </a:t>
            </a:r>
            <a:r>
              <a:rPr lang="ru-RU" sz="8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«Э»</a:t>
            </a: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8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«Е»</a:t>
            </a: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как </a:t>
            </a:r>
            <a:r>
              <a:rPr lang="ru-RU" sz="8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</a:t>
            </a:r>
            <a:r>
              <a:rPr lang="ru-RU" sz="8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just"/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запись</a:t>
            </a: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слов справа </a:t>
            </a: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налево;</a:t>
            </a:r>
          </a:p>
          <a:p>
            <a:pPr algn="just"/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зеркальное</a:t>
            </a: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отображение отдельных элементов внутри буквы.</a:t>
            </a:r>
          </a:p>
          <a:p>
            <a:pPr algn="just"/>
            <a:r>
              <a:rPr lang="ru-RU" sz="8000" b="1" i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</a:t>
            </a:r>
            <a:r>
              <a:rPr lang="ru-RU" sz="8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9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буква</a:t>
            </a: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9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«с»</a:t>
            </a: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пишется в виде</a:t>
            </a:r>
            <a:r>
              <a:rPr lang="ru-RU" sz="9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«э</a:t>
            </a:r>
            <a:r>
              <a:rPr lang="ru-RU" sz="9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</a:p>
          <a:p>
            <a:pPr algn="just"/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 «дом» записывается как «мод</a:t>
            </a: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just"/>
            <a:r>
              <a:rPr lang="ru-RU" sz="9600" b="1" u="sng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9600" b="1" u="sng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оторная </a:t>
            </a:r>
            <a:r>
              <a:rPr lang="ru-RU" sz="9600" b="1" u="sng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(кинетическая) </a:t>
            </a:r>
            <a:r>
              <a:rPr lang="ru-RU" sz="9600" b="1" u="sng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дисграфия</a:t>
            </a:r>
            <a:r>
              <a:rPr lang="ru-RU" sz="8000" b="1" u="sng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ru-RU" sz="8000" b="1" i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Причина</a:t>
            </a:r>
            <a:r>
              <a:rPr lang="ru-RU" sz="8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8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зрительно‑пространственные трудности, а неподготовленность руки к письму — скованность, неловкость, невозможность выполнять тонкие дифференцированные движения.</a:t>
            </a:r>
          </a:p>
          <a:p>
            <a:pPr algn="just"/>
            <a:r>
              <a:rPr lang="ru-RU" sz="8000" b="1" i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Проявления</a:t>
            </a:r>
            <a:r>
              <a:rPr lang="ru-RU" sz="8000" b="1" i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8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искажение моторной схемы буквы из‑за трудностей управления пишущей рукой</a:t>
            </a:r>
            <a:r>
              <a:rPr lang="ru-RU" sz="8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9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8000" b="1" i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Ошибки</a:t>
            </a:r>
            <a:r>
              <a:rPr lang="ru-RU" sz="8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8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«дрожащие» линии, неровные штрихи, трудности соединения букв, разная высота элементов.</a:t>
            </a:r>
          </a:p>
          <a:p>
            <a:endParaRPr lang="ru-RU" sz="8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Dragon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325</TotalTime>
  <Words>673</Words>
  <Application>Microsoft Office PowerPoint</Application>
  <PresentationFormat>Экран (4:3)</PresentationFormat>
  <Paragraphs>248</Paragraphs>
  <Slides>26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Солнцестояние</vt:lpstr>
      <vt:lpstr>Муниципальное бюджетное  общеобразовательное учреждение «Ваховская общеобразовательная  средняя школа»</vt:lpstr>
      <vt:lpstr>        Успешность обучения детей в школе во многом зависит от уровня овладения ими навыками письма. Важно формировать этот навык заранее, то есть в дошкольный период, чтобы ребенок был более адаптированным и подготовленным к образовательному процессу. Имеет значение не только формировать, но и предупреждать какие-либо нарушения письма, тем более у дошкольников с общим недоразвитием речи, так как такие обучающиеся имеют особенности формирования речевых и неречевых функций и процессов, связанных с овладением письмом.  </vt:lpstr>
      <vt:lpstr>Понятие дисграфия в психолого-педагогической и специальной литературе   </vt:lpstr>
      <vt:lpstr>                            Причины дисграфии  По Р. И. Лалаевой:  </vt:lpstr>
      <vt:lpstr> Основные  подходы к изучению дисграфии </vt:lpstr>
      <vt:lpstr>Презентация PowerPoint</vt:lpstr>
      <vt:lpstr>Презентация PowerPoint</vt:lpstr>
      <vt:lpstr>Виды оптической дисграфии</vt:lpstr>
      <vt:lpstr>                  Виды оптической дисграфии</vt:lpstr>
      <vt:lpstr>Презентация PowerPoint</vt:lpstr>
      <vt:lpstr>В. Семенович на основе анализа нарушений пространственных представлений у детей дошкольного возраста с ОНР указала на следующие их разновидности: </vt:lpstr>
      <vt:lpstr>Работа по выявлению предпосылок оптической  дисграфии проводится комплексно и включает несколько направлений: (Можно использовать методики Б.Д. Эльконина, А.В. Семенович, Семаго Н.Я., Семаго М,М, и др.)  </vt:lpstr>
      <vt:lpstr>Презентация PowerPoint</vt:lpstr>
      <vt:lpstr>Презентация PowerPoint</vt:lpstr>
      <vt:lpstr> Связь зрительно‑пространственных трудностей  с дисграфией </vt:lpstr>
      <vt:lpstr>Презентация PowerPoint</vt:lpstr>
      <vt:lpstr>         Профилактика оптической  дисграфии</vt:lpstr>
      <vt:lpstr>  Профилактическая  работа по предупреждению оптической дисграфии у детей  с общим недоразвитием речи  </vt:lpstr>
      <vt:lpstr>Развитие пространственных представлений: формирование способности ориентироваться в собственном теле, в окружающем пространстве, малом пространстве ( игры: «Схем тела», «Подарки», «Ладошки», «Море волнуется», «Путаница», «Мячик прыгает по мне — по груди и по спине»   и т.д.)          </vt:lpstr>
      <vt:lpstr> Развитие зрительного внимания, восприятия      </vt:lpstr>
      <vt:lpstr>Развитие зрительной памяти</vt:lpstr>
      <vt:lpstr>Развитие мелкой моторики и координации движений (зрительно-моторной)</vt:lpstr>
      <vt:lpstr>Презентация PowerPoint</vt:lpstr>
      <vt:lpstr> Игры и задания:</vt:lpstr>
      <vt:lpstr>           Формы работы логопеда с родителями </vt:lpstr>
      <vt:lpstr>                                   Заключение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dsvah</dc:creator>
  <cp:lastModifiedBy>dsvah</cp:lastModifiedBy>
  <cp:revision>181</cp:revision>
  <dcterms:created xsi:type="dcterms:W3CDTF">2026-04-12T14:04:00Z</dcterms:created>
  <dcterms:modified xsi:type="dcterms:W3CDTF">2026-04-22T03:25:01Z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DF0D92CC0A264D3783833B7AA501A220_12</vt:lpwstr>
  </property>
  <property fmtid="{D5CDD505-2E9C-101B-9397-08002B2CF9AE}" pid="3" name="KSOProductBuildVer">
    <vt:lpwstr>1049-12.2.0.23196</vt:lpwstr>
  </property>
</Properties>
</file>